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60" r:id="rId4"/>
    <p:sldId id="262" r:id="rId5"/>
    <p:sldId id="265" r:id="rId6"/>
    <p:sldId id="280" r:id="rId7"/>
    <p:sldId id="261" r:id="rId8"/>
    <p:sldId id="269" r:id="rId9"/>
    <p:sldId id="263" r:id="rId10"/>
    <p:sldId id="264" r:id="rId11"/>
    <p:sldId id="270" r:id="rId12"/>
    <p:sldId id="271" r:id="rId13"/>
    <p:sldId id="274" r:id="rId14"/>
    <p:sldId id="273" r:id="rId15"/>
    <p:sldId id="275" r:id="rId16"/>
    <p:sldId id="284" r:id="rId17"/>
    <p:sldId id="272" r:id="rId18"/>
    <p:sldId id="276" r:id="rId19"/>
    <p:sldId id="278" r:id="rId20"/>
    <p:sldId id="279" r:id="rId21"/>
    <p:sldId id="281" r:id="rId22"/>
    <p:sldId id="285" r:id="rId23"/>
    <p:sldId id="28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0072" autoAdjust="0"/>
  </p:normalViewPr>
  <p:slideViewPr>
    <p:cSldViewPr snapToGrid="0">
      <p:cViewPr varScale="1">
        <p:scale>
          <a:sx n="46" d="100"/>
          <a:sy n="46" d="100"/>
        </p:scale>
        <p:origin x="10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3A7D8-8886-43EB-9658-97BE2ABAA31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9870-8896-4B19-BCB1-39EE40C57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60B33-D170-4458-84B8-861314ADAAF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1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5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6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0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2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0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9870-8896-4B19-BCB1-39EE40C574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9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7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2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4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5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5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97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2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39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50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E2260-212C-4DF1-949F-148912529197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2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92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3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9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6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7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95B1-FC54-4187-A3B0-90BC917C9787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A093-D929-488A-9548-F4313F4C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6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5F5F4-D89F-440D-A9B7-C46E9D89E3D8}" type="datetimeFigureOut">
              <a:rPr lang="en-GB" smtClean="0"/>
              <a:pPr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39E2260-212C-4DF1-949F-1489125291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news/entertainment-arts-51414010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09093"/>
            <a:ext cx="12050332" cy="70324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2000"/>
                  <a:alpha val="37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61400" y="3086366"/>
            <a:ext cx="49940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ndalus" panose="02020603050405020304" pitchFamily="18" charset="-78"/>
              </a:rPr>
              <a:t>The Lens of Data: </a:t>
            </a:r>
          </a:p>
          <a:p>
            <a:r>
              <a:rPr lang="en-GB" sz="4000" dirty="0">
                <a:latin typeface="Andalus" panose="02020603050405020304" pitchFamily="18" charset="-78"/>
              </a:rPr>
              <a:t> A Brief &amp; Personal History of LGBT+ Parenting Research </a:t>
            </a:r>
            <a:r>
              <a:rPr lang="en-GB" sz="3600" dirty="0">
                <a:latin typeface="Andalus" panose="02020603050405020304" pitchFamily="18" charset="-78"/>
              </a:rPr>
              <a:t>- Fiona Tasker email: f.tasker@bbk.ac.uk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0369">
            <a:off x="2065891" y="83569"/>
            <a:ext cx="2053788" cy="6512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71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600" dirty="0">
                <a:solidFill>
                  <a:srgbClr val="000000"/>
                </a:solidFill>
                <a:latin typeface="Franklin Gothic Medium"/>
              </a:rPr>
            </a:br>
            <a:r>
              <a:rPr lang="en-GB" sz="3600" dirty="0">
                <a:solidFill>
                  <a:srgbClr val="000000"/>
                </a:solidFill>
                <a:latin typeface="Franklin Gothic Medium"/>
              </a:rPr>
              <a:t>Empowering Adoptive Families (EAF) Survey UK &amp; EAF Family Mapping</a:t>
            </a:r>
            <a:br>
              <a:rPr lang="en-GB" sz="3600" dirty="0">
                <a:solidFill>
                  <a:srgbClr val="000000"/>
                </a:solidFill>
                <a:latin typeface="Franklin Gothic Medium"/>
              </a:rPr>
            </a:br>
            <a:r>
              <a:rPr lang="en-GB" sz="3600" dirty="0">
                <a:solidFill>
                  <a:srgbClr val="000000"/>
                </a:solidFill>
                <a:latin typeface="Franklin Gothic Medium"/>
              </a:rPr>
              <a:t>Pedro A. Costa, Isabel Leal &amp; Fiona Tasker </a:t>
            </a:r>
            <a:br>
              <a:rPr lang="en-GB" sz="2400" dirty="0">
                <a:solidFill>
                  <a:srgbClr val="000000"/>
                </a:solidFill>
                <a:latin typeface="Franklin Gothic Medium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Total N=253 UK adoptive parents completed online EAF survey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N=39 gay or bisexual fathers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N=36 lesbian or bisexual mothers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N=71 heterosexual parents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Franklin Gothic Medium"/>
              </a:rPr>
              <a:t>Funding from Fundação para a Ciência e Tecnologia 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Franklin Gothic Medium"/>
              </a:rPr>
              <a:t>(Portugal) &amp; British Academy &amp; Leverhulme Foundation (UK)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24" y="5402703"/>
            <a:ext cx="2859272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509" y="2577755"/>
            <a:ext cx="1908213" cy="190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8" y="5157915"/>
            <a:ext cx="2767824" cy="96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404" y="5238098"/>
            <a:ext cx="457239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980"/>
          </a:xfrm>
        </p:spPr>
        <p:txBody>
          <a:bodyPr>
            <a:normAutofit fontScale="90000"/>
          </a:bodyPr>
          <a:lstStyle/>
          <a:p>
            <a:r>
              <a:rPr lang="en-GB" dirty="0"/>
              <a:t>Were “harder-to-place” children placed with LGB parents? EAF Survey UK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77"/>
            <a:ext cx="10515600" cy="56246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Were “harder-to-place” children placed with LGB parents? </a:t>
            </a:r>
          </a:p>
          <a:p>
            <a:pPr marL="0" indent="0">
              <a:buNone/>
            </a:pPr>
            <a:r>
              <a:rPr lang="en-GB" dirty="0"/>
              <a:t>Not at the back of the queue</a:t>
            </a:r>
          </a:p>
          <a:p>
            <a:r>
              <a:rPr lang="en-GB" dirty="0"/>
              <a:t>No differences in adoption approval  time</a:t>
            </a:r>
          </a:p>
          <a:p>
            <a:r>
              <a:rPr lang="en-GB" dirty="0"/>
              <a:t>No differences children’s previous institutional  or foster care placements </a:t>
            </a:r>
          </a:p>
          <a:p>
            <a:r>
              <a:rPr lang="en-GB" dirty="0"/>
              <a:t>No differences children’s pre-adoption problems</a:t>
            </a:r>
          </a:p>
          <a:p>
            <a:pPr marL="0" indent="0">
              <a:buNone/>
            </a:pPr>
            <a:r>
              <a:rPr lang="en-GB" dirty="0"/>
              <a:t>More likely to choose or feel able to adopt children who are harder to place</a:t>
            </a:r>
          </a:p>
          <a:p>
            <a:r>
              <a:rPr lang="en-GB" dirty="0"/>
              <a:t>Child’s demographic characteristics </a:t>
            </a:r>
          </a:p>
          <a:p>
            <a:pPr marL="0" indent="0">
              <a:buNone/>
            </a:pPr>
            <a:r>
              <a:rPr lang="en-GB" dirty="0"/>
              <a:t>	more likely to adopt boys G &gt; L  / H</a:t>
            </a:r>
          </a:p>
          <a:p>
            <a:pPr marL="0" indent="0">
              <a:buNone/>
            </a:pPr>
            <a:r>
              <a:rPr lang="en-GB" dirty="0"/>
              <a:t>	more likely adopt an older child G &gt; L  / H</a:t>
            </a:r>
          </a:p>
          <a:p>
            <a:pPr marL="0" indent="0">
              <a:buNone/>
            </a:pPr>
            <a:r>
              <a:rPr lang="en-GB" dirty="0"/>
              <a:t>	more likely adopt child from BAME group L &gt; G /H</a:t>
            </a:r>
          </a:p>
          <a:p>
            <a:pPr marL="0" indent="0">
              <a:buNone/>
            </a:pPr>
            <a:r>
              <a:rPr lang="en-GB" dirty="0"/>
              <a:t>	more likely adopt a child with a physical disability  L/H &gt;G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59" y="4045688"/>
            <a:ext cx="2314186" cy="23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605307"/>
            <a:ext cx="11706896" cy="108538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The 4th Wave: Self-Defining Families</a:t>
            </a:r>
            <a:br>
              <a:rPr lang="en-GB" sz="4000" dirty="0"/>
            </a:br>
            <a:r>
              <a:rPr lang="en-GB" sz="4000" dirty="0"/>
              <a:t>or the advent of Queering and gender minority parenting?</a:t>
            </a:r>
            <a:br>
              <a:rPr lang="en-GB" sz="40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21" y="1690688"/>
            <a:ext cx="411515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46037"/>
            <a:ext cx="10928498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Wave: Self-Defining Families </a:t>
            </a:r>
            <a:br>
              <a:rPr lang="en-GB" dirty="0"/>
            </a:br>
            <a:r>
              <a:rPr lang="en-GB" dirty="0"/>
              <a:t>not being defined by any one category </a:t>
            </a:r>
            <a:br>
              <a:rPr lang="en-GB" dirty="0"/>
            </a:br>
            <a:r>
              <a:rPr lang="en-GB" dirty="0"/>
              <a:t>LGBTQ+ History: Taking 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1861457"/>
            <a:ext cx="11979349" cy="4887072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/>
              <a:t>Writing an historical chapter (Tasker, 2013) and taking stock at 50: the problem with data quantitative categories not representing fluidity</a:t>
            </a:r>
          </a:p>
          <a:p>
            <a:r>
              <a:rPr lang="en-GB" sz="11200" dirty="0"/>
              <a:t>Appeal of everyday qualitative data not just performative or queer but there’s always the problem of one standing for many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9600" dirty="0"/>
          </a:p>
          <a:p>
            <a:pPr marL="0" indent="0" algn="ctr">
              <a:buNone/>
            </a:pPr>
            <a:r>
              <a:rPr lang="en-GB" sz="7200" dirty="0"/>
              <a:t>"One from All" by </a:t>
            </a:r>
            <a:r>
              <a:rPr lang="en-GB" sz="7200" dirty="0" err="1"/>
              <a:t>Lihoman</a:t>
            </a:r>
            <a:r>
              <a:rPr lang="en-GB" sz="7200" dirty="0"/>
              <a:t>... is licensed under CC BY 2.0 </a:t>
            </a:r>
          </a:p>
          <a:p>
            <a:pPr marL="0" indent="0" algn="ctr">
              <a:buNone/>
            </a:pPr>
            <a:r>
              <a:rPr lang="en-GB" sz="7200" dirty="0"/>
              <a:t>https://search.creativecommons.org/photos/2555ae89-4066-4bfb-922b-a5d97ddec782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02" y="3559628"/>
            <a:ext cx="8139446" cy="20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GB" dirty="0"/>
              <a:t>Qualitative data and self-definition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485900"/>
            <a:ext cx="11430000" cy="5164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100" dirty="0"/>
              <a:t>If allowing participants to self-define then need to employ data procedures that go beyond simply collecting consent </a:t>
            </a:r>
          </a:p>
          <a:p>
            <a:pPr marL="0" indent="0">
              <a:buNone/>
            </a:pPr>
            <a:r>
              <a:rPr lang="en-GB" sz="3600" dirty="0"/>
              <a:t>Standard: collect consent before interview, debrief, allow participants to withdraw if they elect to do so </a:t>
            </a:r>
          </a:p>
          <a:p>
            <a:pPr marL="0" indent="0">
              <a:buNone/>
            </a:pPr>
            <a:r>
              <a:rPr lang="en-GB" sz="3600" dirty="0"/>
              <a:t>+ community consultant(s) to help frame research &amp; interview questions</a:t>
            </a:r>
          </a:p>
          <a:p>
            <a:pPr marL="0" indent="0">
              <a:buNone/>
            </a:pPr>
            <a:r>
              <a:rPr lang="en-GB" sz="3600" dirty="0"/>
              <a:t>+ sharing main questions with participants in advance &amp; following idiographic narrative life story approach </a:t>
            </a:r>
          </a:p>
          <a:p>
            <a:pPr marL="0" indent="0">
              <a:buNone/>
            </a:pPr>
            <a:r>
              <a:rPr lang="en-GB" sz="3600" dirty="0"/>
              <a:t>verbal representation data [transcript]</a:t>
            </a:r>
          </a:p>
          <a:p>
            <a:pPr marL="0" indent="0">
              <a:buNone/>
            </a:pPr>
            <a:r>
              <a:rPr lang="en-GB" sz="3600" dirty="0"/>
              <a:t>visual representation data [family map]</a:t>
            </a:r>
          </a:p>
          <a:p>
            <a:pPr marL="0" indent="0">
              <a:buNone/>
            </a:pPr>
            <a:r>
              <a:rPr lang="en-GB" sz="3600" dirty="0"/>
              <a:t>+ </a:t>
            </a:r>
            <a:r>
              <a:rPr lang="en-GB" sz="3600" dirty="0" err="1"/>
              <a:t>pseudonymized</a:t>
            </a:r>
            <a:r>
              <a:rPr lang="en-GB" sz="3600" dirty="0"/>
              <a:t> transcript / family map checking window</a:t>
            </a:r>
          </a:p>
          <a:p>
            <a:pPr marL="0" indent="0">
              <a:buNone/>
            </a:pPr>
            <a:r>
              <a:rPr lang="en-GB" sz="3600" dirty="0"/>
              <a:t>+ participant(s) overview of report – sharing paper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6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2"/>
          </a:xfrm>
        </p:spPr>
        <p:txBody>
          <a:bodyPr>
            <a:normAutofit fontScale="90000"/>
          </a:bodyPr>
          <a:lstStyle/>
          <a:p>
            <a:r>
              <a:rPr lang="en-GB" dirty="0"/>
              <a:t>Love data: </a:t>
            </a:r>
            <a:br>
              <a:rPr lang="en-GB" dirty="0"/>
            </a:br>
            <a:r>
              <a:rPr lang="en-GB" dirty="0"/>
              <a:t>representation of group or issue not the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5278891"/>
          </a:xfrm>
        </p:spPr>
        <p:txBody>
          <a:bodyPr>
            <a:normAutofit fontScale="62500" lnSpcReduction="20000"/>
          </a:bodyPr>
          <a:lstStyle/>
          <a:p>
            <a:r>
              <a:rPr lang="en-GB" sz="4500" dirty="0"/>
              <a:t>Tension between individual level and group level data </a:t>
            </a:r>
          </a:p>
          <a:p>
            <a:pPr marL="0" indent="0">
              <a:buNone/>
            </a:pPr>
            <a:r>
              <a:rPr lang="en-GB" sz="4500" dirty="0"/>
              <a:t>e.g. different family members different perspectives </a:t>
            </a:r>
          </a:p>
          <a:p>
            <a:pPr marL="0" indent="0">
              <a:buNone/>
            </a:pPr>
            <a:r>
              <a:rPr lang="en-GB" sz="4500" dirty="0"/>
              <a:t>e.g. setting up of ground rules for focus group data</a:t>
            </a:r>
            <a:endParaRPr lang="en-GB" sz="3200" dirty="0"/>
          </a:p>
          <a:p>
            <a:endParaRPr lang="en-GB" sz="4500" dirty="0"/>
          </a:p>
          <a:p>
            <a:endParaRPr lang="en-GB" sz="4500" dirty="0"/>
          </a:p>
          <a:p>
            <a:endParaRPr lang="en-GB" sz="4500" dirty="0"/>
          </a:p>
          <a:p>
            <a:endParaRPr lang="en-GB" sz="4500" dirty="0"/>
          </a:p>
          <a:p>
            <a:endParaRPr lang="en-GB" sz="4500" dirty="0"/>
          </a:p>
          <a:p>
            <a:endParaRPr lang="en-GB" sz="4500" dirty="0"/>
          </a:p>
          <a:p>
            <a:r>
              <a:rPr lang="en-GB" sz="4500" dirty="0"/>
              <a:t>Tension between researcher control and individual control: ultimately for research it’s about representing data not about representing the individual but being mindful of participant’s welfare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78" y="2612572"/>
            <a:ext cx="9344244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1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Bisexual Mothers Project: </a:t>
            </a:r>
            <a:br>
              <a:rPr lang="en-GB" dirty="0"/>
            </a:br>
            <a:r>
              <a:rPr lang="en-GB" dirty="0"/>
              <a:t>Non-binary sexuality and parenting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825625"/>
            <a:ext cx="11119884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Marie </a:t>
            </a:r>
            <a:r>
              <a:rPr lang="en-GB" sz="3600" dirty="0" err="1"/>
              <a:t>Delvoye</a:t>
            </a:r>
            <a:r>
              <a:rPr lang="en-GB" sz="3600" dirty="0"/>
              <a:t> &amp; Fiona Tasker </a:t>
            </a:r>
          </a:p>
          <a:p>
            <a:pPr marL="0" indent="0">
              <a:buNone/>
            </a:pPr>
            <a:r>
              <a:rPr lang="en-GB" sz="3600" dirty="0"/>
              <a:t>Funding from Leonardo da Vinci (EU) training placement </a:t>
            </a:r>
          </a:p>
          <a:p>
            <a:r>
              <a:rPr lang="en-GB" sz="3600" dirty="0"/>
              <a:t>Tasker &amp; </a:t>
            </a:r>
            <a:r>
              <a:rPr lang="en-GB" sz="3600" dirty="0" err="1"/>
              <a:t>Delvoye</a:t>
            </a:r>
            <a:r>
              <a:rPr lang="en-GB" sz="3600" dirty="0"/>
              <a:t> (2015) – thematic narrative analysis</a:t>
            </a:r>
          </a:p>
          <a:p>
            <a:r>
              <a:rPr lang="en-GB" sz="3600" dirty="0" err="1"/>
              <a:t>Delvoye</a:t>
            </a:r>
            <a:r>
              <a:rPr lang="en-GB" sz="3600" dirty="0"/>
              <a:t> &amp; Tasker (2016) – life course narrative analysis</a:t>
            </a:r>
          </a:p>
          <a:p>
            <a:r>
              <a:rPr lang="en-GB" sz="3600" dirty="0"/>
              <a:t>Tasker &amp; </a:t>
            </a:r>
            <a:r>
              <a:rPr lang="en-GB" sz="3600" dirty="0" err="1"/>
              <a:t>Delvoye</a:t>
            </a:r>
            <a:r>
              <a:rPr lang="en-GB" sz="3600" dirty="0"/>
              <a:t> (2018) – family map narrative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06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6" y="365125"/>
            <a:ext cx="11076214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en-GB" b="1" dirty="0"/>
              <a:t>Bisexual </a:t>
            </a:r>
            <a:r>
              <a:rPr lang="en-GB" b="1" dirty="0" err="1"/>
              <a:t>Mothers:Family</a:t>
            </a:r>
            <a:r>
              <a:rPr lang="en-GB" b="1" dirty="0"/>
              <a:t> Map Thematic Analysis</a:t>
            </a:r>
            <a:br>
              <a:rPr lang="en-GB" dirty="0"/>
            </a:br>
            <a:r>
              <a:rPr lang="en-GB" sz="2700" b="1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https://familymappingexercises.wordpress.com</a:t>
            </a:r>
            <a:br>
              <a:rPr lang="en-GB" sz="2700" b="1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</a:br>
            <a:r>
              <a:rPr lang="en-GB" sz="2700" b="1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see Tasker </a:t>
            </a:r>
            <a:r>
              <a:rPr lang="en-GB" sz="2700" b="1" dirty="0" err="1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Malley</a:t>
            </a:r>
            <a:r>
              <a:rPr lang="en-GB" sz="2700" b="1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 &amp; Costa (in press)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617"/>
          </a:xfrm>
        </p:spPr>
        <p:txBody>
          <a:bodyPr>
            <a:noAutofit/>
          </a:bodyPr>
          <a:lstStyle/>
          <a:p>
            <a:r>
              <a:rPr lang="en-GB" sz="3200" dirty="0"/>
              <a:t>Family Core: Caring connections and the ongoing parenting of grown up offspring</a:t>
            </a:r>
          </a:p>
          <a:p>
            <a:r>
              <a:rPr lang="en-GB" sz="3200" dirty="0"/>
              <a:t>Thinking within and beyond heteronormative boundaries: a challenge to include new partners in family networks</a:t>
            </a:r>
          </a:p>
          <a:p>
            <a:r>
              <a:rPr lang="en-GB" sz="3200" dirty="0"/>
              <a:t>Traditional extended family relatives included because they are good enough to be counted upon and share a common allegiance</a:t>
            </a:r>
          </a:p>
          <a:p>
            <a:r>
              <a:rPr lang="en-GB" sz="3200" dirty="0"/>
              <a:t>Ex-partners mostly warranting inclusion as the children’s other parent</a:t>
            </a:r>
          </a:p>
          <a:p>
            <a:r>
              <a:rPr lang="en-GB" sz="3200" dirty="0"/>
              <a:t>Affirming bisexuality through choosing family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13" y="278701"/>
            <a:ext cx="1997242" cy="15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9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735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Bisexual Mothers Project: Laura’s Family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055" y="1825625"/>
            <a:ext cx="7485889" cy="46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4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Where to next?</a:t>
            </a:r>
            <a:br>
              <a:rPr lang="en-GB" dirty="0"/>
            </a:br>
            <a:r>
              <a:rPr lang="en-GB" dirty="0"/>
              <a:t>Trans men’s future families: Carrying babies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" y="2381693"/>
            <a:ext cx="9431767" cy="43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0" y="0"/>
            <a:ext cx="11738344" cy="701749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LGBTQ+ Parenting Research: 1980s To Now and the Lens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467833"/>
            <a:ext cx="11738344" cy="6209414"/>
          </a:xfrm>
        </p:spPr>
        <p:txBody>
          <a:bodyPr>
            <a:noAutofit/>
          </a:bodyPr>
          <a:lstStyle/>
          <a:p>
            <a:r>
              <a:rPr lang="en-GB" dirty="0"/>
              <a:t>Reviews have identified 3 waves of research on same sex parenting  (e.g. </a:t>
            </a:r>
            <a:r>
              <a:rPr lang="en-GB" dirty="0" err="1"/>
              <a:t>Golombok</a:t>
            </a:r>
            <a:r>
              <a:rPr lang="en-GB" dirty="0"/>
              <a:t>, 2007; Johnson, 2012 ) waves coincide (greater or lesser extent) in different societies</a:t>
            </a:r>
          </a:p>
          <a:p>
            <a:r>
              <a:rPr lang="en-GB" dirty="0"/>
              <a:t>Johnson’s 2012 3 Waves of research on lesbian mothers:</a:t>
            </a:r>
          </a:p>
          <a:p>
            <a:r>
              <a:rPr lang="en-GB" dirty="0"/>
              <a:t>1st wave: lesbians who had become parents while in heterosexual relationships (family &amp; child outcome comparisons with heterosexual families)</a:t>
            </a:r>
          </a:p>
          <a:p>
            <a:r>
              <a:rPr lang="en-GB" dirty="0"/>
              <a:t>2nd wave: examined women who became parents in the context of a lesbian identity (family &amp; child outcome comparisons with heterosexual families) </a:t>
            </a:r>
          </a:p>
          <a:p>
            <a:r>
              <a:rPr lang="en-GB" dirty="0"/>
              <a:t>3rd wave: unique challenges faced by lesbian mothers (how to manage sexual minority stress). For example: Decisions about donor conception or whose sperm to use; the challenge of coping with stigma</a:t>
            </a:r>
          </a:p>
          <a:p>
            <a:r>
              <a:rPr lang="en-GB" dirty="0"/>
              <a:t>I propose a 4th wave: allowing family members to  self-define  (queering of parenting and an increase interest in bisexual, trans and gender (nonconforming) diversity in parenting)</a:t>
            </a:r>
          </a:p>
        </p:txBody>
      </p:sp>
    </p:spTree>
    <p:extLst>
      <p:ext uri="{BB962C8B-B14F-4D97-AF65-F5344CB8AC3E}">
        <p14:creationId xmlns:p14="http://schemas.microsoft.com/office/powerpoint/2010/main" val="263180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Where to next?</a:t>
            </a:r>
            <a:r>
              <a:rPr lang="en-GB" b="1" dirty="0">
                <a:solidFill>
                  <a:srgbClr val="000000"/>
                </a:solidFill>
              </a:rPr>
              <a:t> For LGBTQ people &amp; their families</a:t>
            </a:r>
            <a:br>
              <a:rPr lang="en-GB" b="1" dirty="0">
                <a:solidFill>
                  <a:srgbClr val="000000"/>
                </a:solidFill>
              </a:rPr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3200" b="1" dirty="0">
                <a:solidFill>
                  <a:srgbClr val="000000"/>
                </a:solidFill>
                <a:latin typeface="Franklin Gothic Book"/>
              </a:rPr>
              <a:t>Families are about more than kinship ties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3200" b="1" dirty="0">
                <a:solidFill>
                  <a:srgbClr val="000000"/>
                </a:solidFill>
                <a:latin typeface="Franklin Gothic Book"/>
              </a:rPr>
              <a:t>Family can enable and cherish but also coercively constrain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3200" b="1" dirty="0">
                <a:solidFill>
                  <a:srgbClr val="000000"/>
                </a:solidFill>
                <a:latin typeface="Franklin Gothic Book"/>
              </a:rPr>
              <a:t>Families have fluidity of form from individual life cycles of their members, the aspirations of members and the entry /exit of members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3200" b="1" dirty="0">
                <a:solidFill>
                  <a:srgbClr val="000000"/>
                </a:solidFill>
                <a:latin typeface="Franklin Gothic Book"/>
              </a:rPr>
              <a:t>LGBTQ people pushing back the boundaries of family but we eagerly await other new frontiers of family in the future.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67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2"/>
          </a:xfrm>
        </p:spPr>
        <p:txBody>
          <a:bodyPr>
            <a:normAutofit/>
          </a:bodyPr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79"/>
            <a:ext cx="10515600" cy="5053122"/>
          </a:xfrm>
        </p:spPr>
        <p:txBody>
          <a:bodyPr>
            <a:normAutofit fontScale="47500" lnSpcReduction="20000"/>
          </a:bodyPr>
          <a:lstStyle/>
          <a:p>
            <a:pPr marL="0" indent="-457200">
              <a:buNone/>
            </a:pPr>
            <a:r>
              <a:rPr lang="en-GB" sz="4200" b="1" dirty="0"/>
              <a:t>Barrett, H &amp; Tasker, F. (2001) Growing up with a gay parent: Views of 101 gay fathers on their sons’ 	and daughters experiences. Educational and Child Psychology, 18, 62-77.</a:t>
            </a:r>
          </a:p>
          <a:p>
            <a:pPr marL="0" indent="-457200">
              <a:buNone/>
            </a:pPr>
            <a:r>
              <a:rPr lang="en-GB" sz="4200" b="1" dirty="0" err="1"/>
              <a:t>Delvoye</a:t>
            </a:r>
            <a:r>
              <a:rPr lang="en-GB" sz="4200" b="1" dirty="0"/>
              <a:t>, M. &amp; Tasker, F. (2016). Narrating Self-Identity in Bisexual Motherhood. Journal of GLBT 	Family Studies, 12, 5-23, DOI: 10.1080/1550428X.2015.1038675 </a:t>
            </a:r>
          </a:p>
          <a:p>
            <a:pPr marL="0" indent="-457200">
              <a:buNone/>
            </a:pPr>
            <a:r>
              <a:rPr lang="en-GB" sz="4200" b="1" dirty="0"/>
              <a:t>Freedman, D. Tasker, F. &amp; Di </a:t>
            </a:r>
            <a:r>
              <a:rPr lang="en-GB" sz="4200" b="1" dirty="0" err="1"/>
              <a:t>Ceglie</a:t>
            </a:r>
            <a:r>
              <a:rPr lang="en-GB" sz="4200" b="1" dirty="0"/>
              <a:t>, D. (2002) Children and Adolescents with Transsexual Parents 	Referred to a Specialist Gender Identity Development Service: A Brief Report of Key 	Developmental Features. Clinical Child Psychology &amp; Psychiatry, 7, 423-432.</a:t>
            </a:r>
            <a:endParaRPr lang="it-IT" sz="4200" b="1" dirty="0"/>
          </a:p>
          <a:p>
            <a:pPr marL="0" indent="-457200">
              <a:buNone/>
            </a:pPr>
            <a:r>
              <a:rPr lang="en-GB" sz="4200" b="1" dirty="0"/>
              <a:t>Figueroa </a:t>
            </a:r>
            <a:r>
              <a:rPr lang="en-GB" sz="4200" b="1" dirty="0" err="1"/>
              <a:t>Guinez</a:t>
            </a:r>
            <a:r>
              <a:rPr lang="en-GB" sz="4200" b="1" dirty="0"/>
              <a:t> (2018). Lesbian Motherhood in a Chilean Cultural Context. </a:t>
            </a:r>
            <a:r>
              <a:rPr lang="en-GB" sz="4200" b="1" dirty="0" err="1"/>
              <a:t>Birkbeck</a:t>
            </a:r>
            <a:r>
              <a:rPr lang="en-GB" sz="4200" b="1" dirty="0"/>
              <a:t>: PhD thesis.</a:t>
            </a:r>
          </a:p>
          <a:p>
            <a:pPr marL="0" indent="-457200">
              <a:buNone/>
            </a:pPr>
            <a:r>
              <a:rPr lang="en-GB" sz="4200" b="1" dirty="0" err="1"/>
              <a:t>Golombok</a:t>
            </a:r>
            <a:r>
              <a:rPr lang="en-GB" sz="4200" b="1" dirty="0"/>
              <a:t>, S. (2007) Foreword Journal of GLBT Family Studies, 3:2-3, xxi-xxvii, DOI: 	10.1300/J461v03n02_a</a:t>
            </a:r>
          </a:p>
          <a:p>
            <a:pPr marL="0" indent="-457200">
              <a:buNone/>
            </a:pPr>
            <a:r>
              <a:rPr lang="en-GB" sz="4200" b="1" dirty="0" err="1"/>
              <a:t>Golombok</a:t>
            </a:r>
            <a:r>
              <a:rPr lang="en-GB" sz="4200" b="1" dirty="0"/>
              <a:t>, S., </a:t>
            </a:r>
            <a:r>
              <a:rPr lang="en-GB" sz="4200" b="1" dirty="0" err="1"/>
              <a:t>Mellish</a:t>
            </a:r>
            <a:r>
              <a:rPr lang="en-GB" sz="4200" b="1" dirty="0"/>
              <a:t>, L., Jennings, S., Casey, P., Tasker, F. &amp; Lamb, M. (2014). Adoptive gay father 	families: Parent-child relationships and children's psychological adjustment. Child 	Development, 85(2), 456-68. DOI: 10.1111/cdev.12155</a:t>
            </a:r>
            <a:endParaRPr lang="nb-NO" sz="4200" b="1" dirty="0"/>
          </a:p>
          <a:p>
            <a:pPr marL="0" indent="-457200">
              <a:buNone/>
            </a:pPr>
            <a:r>
              <a:rPr lang="en-GB" sz="4200" b="1" dirty="0" err="1"/>
              <a:t>Golomobok</a:t>
            </a:r>
            <a:r>
              <a:rPr lang="en-GB" sz="4200" b="1" dirty="0"/>
              <a:t>, S., Tasker, F. &amp; Murray, C. (1997) Children raised in fatherless families from infancy: 	Family relationships and the socioemotional development of children of lesbian and 	single heterosexual mothers. Journal of Child Psychology &amp; Psychiatry, 38, 783-791. </a:t>
            </a:r>
          </a:p>
          <a:p>
            <a:pPr marL="0" indent="-457200">
              <a:buNone/>
            </a:pPr>
            <a:r>
              <a:rPr lang="en-GB" sz="4200" b="1" dirty="0"/>
              <a:t>Johnson, S. (2012). Lesbian Mothers and Their Children: The Third Wave. J Lesbian Studies, 16, 45-	53. DOI: 10.1080/10894160.2011.557642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40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>
            <a:normAutofit/>
          </a:bodyPr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522"/>
            <a:ext cx="10515600" cy="509244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Shenkman, G., Siboni, O., Tasker, F. &amp; Costa, P.A. (2020 in press). Pathways to Fatherhood: Psychological Well-Being Among Israeli Gay Fathers Through Surrogacy, Gay Fathers Through Previous Heterosexual Relationships, and Heterosexual Fathers. 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Frontiers in Psychology, section Gender, Sex and Sexualities.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Tasker, F. (2013). Lesbian and gay parenting post-heterosexual divorce and separation. In A.E. Goldberg &amp; K.R. Allen (Eds.) “LGBT Parented Families: Possibilities for New Research and Implications for Practice” (pp.3-20). New York: Springer. ISBN 978-1-4614-4556-2 (ebook) DOI 10.1007/978-1-4614-4556-2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&amp;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Bigner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, J.J. (2007). Gay &amp; lesbian parenting: New Directions. New York: Routledge.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&amp;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Delvoye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, M. (2018). Maps of family relationships drawn by women engaged in bisexual motherhood: Defining family membership. Journal of Family Issues, 39, 4248-4274.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Doi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: 10.1177/0192513X18810958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&amp;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Delvoye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, M. (2015). Moving out of the shadows: Accomplishing Bisexual Motherhood. Sex Roles, 73, 125–140. DOI 10.1007/s11199-015-0503-z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L. &amp;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Golombok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, S. (1997).Growing up in a lesbian family: Effects on child development. New York: Guilford Press.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&amp;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Golombok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, S. (1998) The role of co-mothers in planned lesbian-led families. Journal of lesbian Studies, 2, 49-68. </a:t>
            </a:r>
            <a:endParaRPr lang="nb-NO" sz="1800" b="1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8987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Third Wave: Unique Challenges:</a:t>
            </a:r>
            <a:br>
              <a:rPr lang="en-GB" dirty="0"/>
            </a:br>
            <a:r>
              <a:rPr lang="en-GB" dirty="0"/>
              <a:t>How to manage sexual minority stress &amp; the decisions heterosexual people don’t have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Tasker, F. &amp; Granville, J. (2011) Children’s views of family relationships in lesbian-led families. Journal of GLBT Family Studies, 7, 182-199. (selected for lead paper in New Directions in the Field). NB English version of Tasker &amp; Granville “Die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Perspektive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 des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Kindes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 in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Lesbischen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Franklin Gothic Book"/>
              </a:rPr>
              <a:t>Familien</a:t>
            </a:r>
            <a:r>
              <a:rPr lang="en-GB" sz="1800" b="1" dirty="0">
                <a:solidFill>
                  <a:srgbClr val="000000"/>
                </a:solidFill>
                <a:latin typeface="Franklin Gothic Book"/>
              </a:rPr>
              <a:t>.”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Tasker, F. &amp; Lavender-Stott, E. S. (2019 in press). LGBTQ Parenting Post Heterosexual Relationship Dissolution. In Goldberg, A. E. &amp; Allen, K.R. (Eds.) LGBTQ-Parent Families: Innovations in Research &amp; Implications for Practice 2ed. New York: Springer.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Tasker, F., Malley, M. &amp; Costa, P.A. (in press). Family Mapping Exercises (FMEs) for Adults and Children in LGBTQ-Parented Families. Chapter for consideration for Whitman, J. &amp; Boyd, C. (Eds.) new edition of “The Therapist’s Notebook for Sexual and Gender Identity Diverse Clients: Homework, Handouts, and Activities for Use in Counseling, Training, and Psychotherapy.” Harrington Park Press.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Tasker, F. &amp; Rensten, K. (in press). Social Science Research on Heterosexual Relationship Dissolution and Divorce Where One Parent Comes Out as LGB. In A. E. Goldberg &amp; A. Romero (Eds.) LGBTQ Divorce and Relationship Dissolution: Psychological and Legal Perspectives and Implications for Practice. Oxford, UK: Oxford University Press.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r>
              <a:rPr lang="nb-NO" sz="1800" b="1" dirty="0">
                <a:solidFill>
                  <a:srgbClr val="000000"/>
                </a:solidFill>
                <a:latin typeface="Franklin Gothic Book"/>
              </a:rPr>
              <a:t>Tušl, M, Gato,  J., Tasker, F. &amp; Figueroa, V. (2019 in press). Czech psychology students‘ attitudes towards same-sex parenting, Psychology &amp; Sexuality, DOI: 10.1080/19419899.2019.1674365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  <a:defRPr/>
            </a:pPr>
            <a:endParaRPr lang="nb-NO" sz="1800" b="1" dirty="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21" y="68196"/>
            <a:ext cx="1252515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0297" y="134915"/>
            <a:ext cx="508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1st wave: lesbians (gay men) became parents in heterosexual relationships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2104" y="1032631"/>
            <a:ext cx="356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2nd wave: lesbians (gay men) who then planned children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9882" y="5301208"/>
            <a:ext cx="787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dirty="0" err="1">
                <a:solidFill>
                  <a:srgbClr val="000000"/>
                </a:solidFill>
              </a:rPr>
              <a:t>Underwave</a:t>
            </a:r>
            <a:r>
              <a:rPr lang="en-GB" dirty="0">
                <a:solidFill>
                  <a:srgbClr val="000000"/>
                </a:solidFill>
              </a:rPr>
              <a:t> off Kanagawa Hokusai  1829/1833 Rijksmuseum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2104" y="2232960"/>
            <a:ext cx="327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3rd wave: examining unique challenges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0297" y="3063957"/>
            <a:ext cx="356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New proposed 4</a:t>
            </a:r>
            <a:r>
              <a:rPr lang="en-GB" sz="2400" baseline="30000" dirty="0">
                <a:solidFill>
                  <a:srgbClr val="000000"/>
                </a:solidFill>
              </a:rPr>
              <a:t>th</a:t>
            </a:r>
            <a:r>
              <a:rPr lang="en-GB" sz="2400" dirty="0">
                <a:solidFill>
                  <a:srgbClr val="000000"/>
                </a:solidFill>
              </a:rPr>
              <a:t> wave: self-defining LGBTQ+ parented families</a:t>
            </a:r>
          </a:p>
        </p:txBody>
      </p:sp>
    </p:spTree>
    <p:extLst>
      <p:ext uri="{BB962C8B-B14F-4D97-AF65-F5344CB8AC3E}">
        <p14:creationId xmlns:p14="http://schemas.microsoft.com/office/powerpoint/2010/main" val="33776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365125"/>
            <a:ext cx="11173495" cy="1325563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The First Wave</a:t>
            </a:r>
            <a:br>
              <a:rPr lang="en-GB" sz="2800" dirty="0">
                <a:solidFill>
                  <a:srgbClr val="000000"/>
                </a:solidFill>
                <a:latin typeface="Franklin Gothic Medium"/>
              </a:rPr>
            </a:br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Post-heterosexual Relationship Dissolution (PHR)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488558"/>
            <a:ext cx="6014434" cy="497603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Lesbians (gay men) who became parents in heterosexual relationships (family &amp; child outcome comparisons)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Lesbian Mothers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000000"/>
                </a:solidFill>
                <a:latin typeface="Franklin Gothic Book"/>
              </a:rPr>
              <a:t>Golombok</a:t>
            </a: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 et al. (1983)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000000"/>
                </a:solidFill>
                <a:latin typeface="Franklin Gothic Book"/>
              </a:rPr>
              <a:t>Gasker</a:t>
            </a: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 &amp; </a:t>
            </a:r>
            <a:r>
              <a:rPr lang="en-GB" sz="3200" dirty="0" err="1">
                <a:solidFill>
                  <a:srgbClr val="000000"/>
                </a:solidFill>
                <a:latin typeface="Franklin Gothic Book"/>
              </a:rPr>
              <a:t>Golombok</a:t>
            </a: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 (1997)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Gay Fathers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Barrett &amp; Tasker (2001)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Transgender parents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dirty="0">
                <a:solidFill>
                  <a:srgbClr val="000000"/>
                </a:solidFill>
                <a:latin typeface="Franklin Gothic Book"/>
              </a:rPr>
              <a:t>Freedman, Tasker &amp; Di Ceglie (2002)</a:t>
            </a:r>
            <a:endParaRPr lang="en-GB" sz="32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Reviews: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Tasker (2013)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Tasker &amp; </a:t>
            </a:r>
            <a:r>
              <a:rPr lang="en-GB" sz="3200" dirty="0" err="1">
                <a:solidFill>
                  <a:srgbClr val="000000"/>
                </a:solidFill>
                <a:latin typeface="Franklin Gothic Book"/>
              </a:rPr>
              <a:t>Rensten</a:t>
            </a: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 (2019)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000000"/>
                </a:solidFill>
                <a:latin typeface="Franklin Gothic Book"/>
              </a:rPr>
              <a:t>Tasker &amp; Lavender-Stott (2020 in press)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052" y="2611256"/>
            <a:ext cx="4562755" cy="17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96" y="3763001"/>
            <a:ext cx="2420119" cy="298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aitlyn jenner free images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31" y="414669"/>
            <a:ext cx="4151584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0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May be a dwindling number in countries with established equal rights legislation … but still the pain of coming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60" y="2122655"/>
            <a:ext cx="6294120" cy="2984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242560"/>
            <a:ext cx="9692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>
                <a:solidFill>
                  <a:srgbClr val="1E1E1E"/>
                </a:solidFill>
                <a:latin typeface="Helmet"/>
              </a:rPr>
              <a:t>Phillip Schofield: </a:t>
            </a:r>
          </a:p>
          <a:p>
            <a:pPr algn="ctr" fontAlgn="base"/>
            <a:r>
              <a:rPr lang="en-GB" sz="2800" b="1" dirty="0">
                <a:solidFill>
                  <a:srgbClr val="1E1E1E"/>
                </a:solidFill>
                <a:latin typeface="Helmet"/>
              </a:rPr>
              <a:t>Support for ITV presenter after he comes out as gay</a:t>
            </a: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hlinkClick r:id="rId5"/>
              </a:rPr>
              <a:t>https://www.bbc.co.uk/news/entertainment-arts-51414010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8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6866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Simultaneous Waves Of LGB-parenting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238"/>
            <a:ext cx="10515600" cy="244353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Victor Figueroa </a:t>
            </a:r>
            <a:r>
              <a:rPr lang="en-GB" sz="2400" b="1" dirty="0" err="1">
                <a:solidFill>
                  <a:srgbClr val="000000"/>
                </a:solidFill>
                <a:latin typeface="Franklin Gothic Book"/>
              </a:rPr>
              <a:t>Guinez’s</a:t>
            </a: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 Chilean studies of lesbian motherhood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(Figueroa </a:t>
            </a:r>
            <a:r>
              <a:rPr lang="en-GB" sz="2400" b="1" dirty="0" err="1">
                <a:solidFill>
                  <a:srgbClr val="000000"/>
                </a:solidFill>
                <a:latin typeface="Franklin Gothic Book"/>
              </a:rPr>
              <a:t>Guinez</a:t>
            </a: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, 2018 Birkbeck PhD thesis)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Study (Wave) 1 Narrative identities lesbian motherhood PHR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Study (Wave) 2 Parenting desires and intentions among Chilean young lesbian and bisexual women.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</a:pPr>
            <a:r>
              <a:rPr lang="en-GB" sz="2400" b="1" dirty="0">
                <a:solidFill>
                  <a:srgbClr val="000000"/>
                </a:solidFill>
                <a:latin typeface="Franklin Gothic Book"/>
              </a:rPr>
              <a:t>Study (Wave) 3 experiential variation within studies 1 &amp; 2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68" y="3354670"/>
            <a:ext cx="4032448" cy="249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69492" y="5964452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Chile (March 2012) Karen </a:t>
            </a:r>
            <a:r>
              <a:rPr lang="en-GB" b="1" dirty="0" err="1">
                <a:solidFill>
                  <a:srgbClr val="000000"/>
                </a:solidFill>
                <a:latin typeface="Franklin Gothic Book"/>
              </a:rPr>
              <a:t>Atala</a:t>
            </a:r>
            <a:r>
              <a:rPr lang="en-GB" b="1" dirty="0">
                <a:solidFill>
                  <a:srgbClr val="000000"/>
                </a:solidFill>
                <a:latin typeface="Franklin Gothic Book"/>
              </a:rPr>
              <a:t> custody award </a:t>
            </a:r>
          </a:p>
          <a:p>
            <a:pPr marL="342900" lvl="0" indent="-342900" algn="ctr">
              <a:lnSpc>
                <a:spcPct val="100000"/>
              </a:lnSpc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Inter-American Court of Human Rights</a:t>
            </a:r>
          </a:p>
        </p:txBody>
      </p:sp>
    </p:spTree>
    <p:extLst>
      <p:ext uri="{BB962C8B-B14F-4D97-AF65-F5344CB8AC3E}">
        <p14:creationId xmlns:p14="http://schemas.microsoft.com/office/powerpoint/2010/main" val="37848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75348"/>
          </a:xfrm>
        </p:spPr>
        <p:txBody>
          <a:bodyPr>
            <a:normAutofit fontScale="90000"/>
          </a:bodyPr>
          <a:lstStyle/>
          <a:p>
            <a:r>
              <a:rPr lang="en-GB" dirty="0"/>
              <a:t>Sociohistorical context: Exploring cultural variations in attitudes to same-gender parenting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275348"/>
            <a:ext cx="11975432" cy="49016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Victor Figueroa </a:t>
            </a:r>
            <a:r>
              <a:rPr lang="en-GB" dirty="0" err="1"/>
              <a:t>Guinez</a:t>
            </a:r>
            <a:r>
              <a:rPr lang="en-GB" dirty="0"/>
              <a:t>, Jorge </a:t>
            </a:r>
            <a:r>
              <a:rPr lang="en-GB" dirty="0" err="1"/>
              <a:t>Gato</a:t>
            </a:r>
            <a:r>
              <a:rPr lang="en-GB" dirty="0"/>
              <a:t>, Martin </a:t>
            </a:r>
            <a:r>
              <a:rPr lang="en-GB" dirty="0" err="1"/>
              <a:t>Tusl</a:t>
            </a:r>
            <a:r>
              <a:rPr lang="en-GB" dirty="0"/>
              <a:t>, Vanessa </a:t>
            </a:r>
            <a:r>
              <a:rPr lang="en-GB" dirty="0" err="1"/>
              <a:t>Lerne</a:t>
            </a:r>
            <a:r>
              <a:rPr lang="en-GB" dirty="0"/>
              <a:t>, </a:t>
            </a:r>
            <a:r>
              <a:rPr lang="en-GB" dirty="0" err="1"/>
              <a:t>Geva</a:t>
            </a:r>
            <a:r>
              <a:rPr lang="en-GB" dirty="0"/>
              <a:t> </a:t>
            </a:r>
            <a:r>
              <a:rPr lang="en-GB" dirty="0" err="1"/>
              <a:t>Shenkman</a:t>
            </a:r>
            <a:r>
              <a:rPr lang="en-GB" dirty="0"/>
              <a:t> &amp; Fiona Tasker: Cross-cultural data on attitudes (responses to the same vignette (with central characters being either lesbian, gay or heterosexual parents from students in Brazil, Chile, UK, Portugal, Czech Republic, Israel)</a:t>
            </a:r>
          </a:p>
          <a:p>
            <a:pPr marL="0" indent="0">
              <a:buNone/>
            </a:pPr>
            <a:r>
              <a:rPr lang="en-GB" dirty="0"/>
              <a:t>e.g. </a:t>
            </a:r>
            <a:r>
              <a:rPr lang="pt-BR" dirty="0"/>
              <a:t>Tušl, Gato, Tasker &amp; Figueroa (2020 in press)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32" y="3503054"/>
            <a:ext cx="6800045" cy="31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>
                <a:solidFill>
                  <a:srgbClr val="000000"/>
                </a:solidFill>
                <a:latin typeface="Franklin Gothic Medium"/>
              </a:rPr>
              <a:t>T</a:t>
            </a:r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he Second Wave: </a:t>
            </a:r>
            <a:br>
              <a:rPr lang="en-GB" sz="2800" dirty="0">
                <a:solidFill>
                  <a:srgbClr val="000000"/>
                </a:solidFill>
                <a:latin typeface="Franklin Gothic Medium"/>
              </a:rPr>
            </a:br>
            <a:r>
              <a:rPr lang="en-GB" sz="2800" dirty="0">
                <a:solidFill>
                  <a:srgbClr val="000000"/>
                </a:solidFill>
                <a:latin typeface="Franklin Gothic Medium"/>
              </a:rPr>
              <a:t>Planned Same-sex Couple Families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75698"/>
            <a:ext cx="3406825" cy="426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4029" y="1687354"/>
            <a:ext cx="74784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Lesbians  (gay men) becoming parents after coming out as lesbian or gay (family &amp; child outcome comparisons)</a:t>
            </a:r>
          </a:p>
          <a:p>
            <a:endParaRPr lang="en-GB" sz="2400" dirty="0"/>
          </a:p>
          <a:p>
            <a:r>
              <a:rPr lang="en-GB" sz="2400" dirty="0"/>
              <a:t>Children in fatherless families study (LM via DI)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Golombok, Tasker &amp; Murray (1997)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Tasker &amp; </a:t>
            </a:r>
            <a:r>
              <a:rPr lang="en-GB" sz="2400" dirty="0" err="1"/>
              <a:t>Golombok</a:t>
            </a:r>
            <a:r>
              <a:rPr lang="en-GB" sz="2400" dirty="0"/>
              <a:t> (1998)</a:t>
            </a:r>
          </a:p>
          <a:p>
            <a:endParaRPr lang="en-GB" sz="2400" dirty="0"/>
          </a:p>
          <a:p>
            <a:r>
              <a:rPr lang="en-GB" sz="2400" dirty="0"/>
              <a:t>Children adopted by LG or Heterosexual parents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</a:rPr>
              <a:t>Golombok et al. (2014)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Children of surrogacy arranged by GF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Shenkman</a:t>
            </a:r>
            <a:r>
              <a:rPr lang="en-GB" sz="2400" dirty="0"/>
              <a:t>, </a:t>
            </a:r>
            <a:r>
              <a:rPr lang="en-GB" sz="2400" dirty="0" err="1"/>
              <a:t>Siboni</a:t>
            </a:r>
            <a:r>
              <a:rPr lang="en-GB" sz="2400" dirty="0"/>
              <a:t>, Tasker &amp; Costa (2020 in press).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8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8222"/>
          </a:xfrm>
        </p:spPr>
        <p:txBody>
          <a:bodyPr>
            <a:normAutofit fontScale="90000"/>
          </a:bodyPr>
          <a:lstStyle/>
          <a:p>
            <a:r>
              <a:rPr lang="en-GB" dirty="0"/>
              <a:t>Third Wave Unique Challenges:</a:t>
            </a:r>
            <a:br>
              <a:rPr lang="en-GB" dirty="0"/>
            </a:br>
            <a:r>
              <a:rPr lang="en-GB" dirty="0"/>
              <a:t>How to manage sexual minority stress &amp; the decisions heterosexual people don’t have to make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725" y="1983347"/>
            <a:ext cx="7992549" cy="4301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322" y="2331077"/>
            <a:ext cx="6542468" cy="31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6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A2751BA8CB0419462F6100AC638CF" ma:contentTypeVersion="15" ma:contentTypeDescription="Create a new document." ma:contentTypeScope="" ma:versionID="4dc4c324febc68ab0c2796076aefbf58">
  <xsd:schema xmlns:xsd="http://www.w3.org/2001/XMLSchema" xmlns:xs="http://www.w3.org/2001/XMLSchema" xmlns:p="http://schemas.microsoft.com/office/2006/metadata/properties" xmlns:ns2="59b5b33b-f63e-4f39-afc2-301505556016" xmlns:ns3="ce1e2548-4465-43b9-84e5-2ac858543769" targetNamespace="http://schemas.microsoft.com/office/2006/metadata/properties" ma:root="true" ma:fieldsID="5bdc3c3f4959a4bf46705a7b1bcd33b1" ns2:_="" ns3:_="">
    <xsd:import namespace="59b5b33b-f63e-4f39-afc2-301505556016"/>
    <xsd:import namespace="ce1e2548-4465-43b9-84e5-2ac8585437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5b33b-f63e-4f39-afc2-301505556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e2548-4465-43b9-84e5-2ac858543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1CE31A-45D2-486B-B519-C4923802315C}"/>
</file>

<file path=customXml/itemProps2.xml><?xml version="1.0" encoding="utf-8"?>
<ds:datastoreItem xmlns:ds="http://schemas.openxmlformats.org/officeDocument/2006/customXml" ds:itemID="{51444A94-14EE-427E-842C-D6962FFC2021}"/>
</file>

<file path=customXml/itemProps3.xml><?xml version="1.0" encoding="utf-8"?>
<ds:datastoreItem xmlns:ds="http://schemas.openxmlformats.org/officeDocument/2006/customXml" ds:itemID="{7D343670-1C9C-4A5D-8F01-563B02266F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2339</TotalTime>
  <Words>1795</Words>
  <Application>Microsoft Office PowerPoint</Application>
  <PresentationFormat>Widescreen</PresentationFormat>
  <Paragraphs>183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Andalus</vt:lpstr>
      <vt:lpstr>Arial</vt:lpstr>
      <vt:lpstr>Calibri</vt:lpstr>
      <vt:lpstr>Calibri Light</vt:lpstr>
      <vt:lpstr>Franklin Gothic Book</vt:lpstr>
      <vt:lpstr>Franklin Gothic Medium</vt:lpstr>
      <vt:lpstr>Helmet</vt:lpstr>
      <vt:lpstr>Wingdings</vt:lpstr>
      <vt:lpstr>Office Theme</vt:lpstr>
      <vt:lpstr>Angles</vt:lpstr>
      <vt:lpstr>PowerPoint Presentation</vt:lpstr>
      <vt:lpstr>LGBTQ+ Parenting Research: 1980s To Now and the Lens of Data</vt:lpstr>
      <vt:lpstr>PowerPoint Presentation</vt:lpstr>
      <vt:lpstr>The First Wave Post-heterosexual Relationship Dissolution (PHR) </vt:lpstr>
      <vt:lpstr>May be a dwindling number in countries with established equal rights legislation … but still the pain of coming out </vt:lpstr>
      <vt:lpstr>Simultaneous Waves Of LGB-parenting Research</vt:lpstr>
      <vt:lpstr>Sociohistorical context: Exploring cultural variations in attitudes to same-gender parenting</vt:lpstr>
      <vt:lpstr>The Second Wave:  Planned Same-sex Couple Families</vt:lpstr>
      <vt:lpstr>Third Wave Unique Challenges: How to manage sexual minority stress &amp; the decisions heterosexual people don’t have to make</vt:lpstr>
      <vt:lpstr> Empowering Adoptive Families (EAF) Survey UK &amp; EAF Family Mapping Pedro A. Costa, Isabel Leal &amp; Fiona Tasker  </vt:lpstr>
      <vt:lpstr>Were “harder-to-place” children placed with LGB parents? EAF Survey UK Data </vt:lpstr>
      <vt:lpstr>  The 4th Wave: Self-Defining Families or the advent of Queering and gender minority parenting?  </vt:lpstr>
      <vt:lpstr> 4th Wave: Self-Defining Families  not being defined by any one category  LGBTQ+ History: Taking Stock</vt:lpstr>
      <vt:lpstr>Qualitative data and self-definition</vt:lpstr>
      <vt:lpstr>Love data:  representation of group or issue not the individual</vt:lpstr>
      <vt:lpstr>Bisexual Mothers Project:  Non-binary sexuality and parenting </vt:lpstr>
      <vt:lpstr>Bisexual Mothers:Family Map Thematic Analysis https://familymappingexercises.wordpress.com see Tasker Malley &amp; Costa (in press)</vt:lpstr>
      <vt:lpstr> Bisexual Mothers Project: Laura’s Family Map</vt:lpstr>
      <vt:lpstr>Where to next? Trans men’s future families: Carrying babies </vt:lpstr>
      <vt:lpstr>Where to next? For LGBTQ people &amp; their families </vt:lpstr>
      <vt:lpstr>References:</vt:lpstr>
      <vt:lpstr>References:</vt:lpstr>
      <vt:lpstr>Third Wave: Unique Challenges: How to manage sexual minority stress &amp; the decisions heterosexual people don’t have to make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</dc:creator>
  <cp:lastModifiedBy>Fiona Tasker</cp:lastModifiedBy>
  <cp:revision>77</cp:revision>
  <dcterms:created xsi:type="dcterms:W3CDTF">2020-02-01T12:12:42Z</dcterms:created>
  <dcterms:modified xsi:type="dcterms:W3CDTF">2020-02-12T16:04:32Z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0x010100361A2751BA8CB0419462F6100AC638CF</vt:lpwstr>
  </property>
</Properties>
</file>